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38"/>
  </p:notesMasterIdLst>
  <p:handoutMasterIdLst>
    <p:handoutMasterId r:id="rId39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55" r:id="rId17"/>
    <p:sldId id="348" r:id="rId18"/>
    <p:sldId id="349" r:id="rId19"/>
    <p:sldId id="350" r:id="rId20"/>
    <p:sldId id="351" r:id="rId21"/>
    <p:sldId id="352" r:id="rId22"/>
    <p:sldId id="353" r:id="rId23"/>
    <p:sldId id="356" r:id="rId24"/>
    <p:sldId id="354" r:id="rId25"/>
    <p:sldId id="357" r:id="rId26"/>
    <p:sldId id="360" r:id="rId27"/>
    <p:sldId id="361" r:id="rId28"/>
    <p:sldId id="362" r:id="rId29"/>
    <p:sldId id="358" r:id="rId30"/>
    <p:sldId id="359" r:id="rId31"/>
    <p:sldId id="363" r:id="rId32"/>
    <p:sldId id="364" r:id="rId33"/>
    <p:sldId id="365" r:id="rId34"/>
    <p:sldId id="366" r:id="rId35"/>
    <p:sldId id="367" r:id="rId36"/>
    <p:sldId id="3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55"/>
            <p14:sldId id="348"/>
            <p14:sldId id="349"/>
            <p14:sldId id="350"/>
            <p14:sldId id="351"/>
            <p14:sldId id="352"/>
            <p14:sldId id="353"/>
            <p14:sldId id="356"/>
            <p14:sldId id="354"/>
            <p14:sldId id="357"/>
            <p14:sldId id="360"/>
            <p14:sldId id="361"/>
            <p14:sldId id="362"/>
            <p14:sldId id="358"/>
            <p14:sldId id="359"/>
            <p14:sldId id="363"/>
            <p14:sldId id="364"/>
            <p14:sldId id="365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0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Kociemba</a:t>
            </a:r>
            <a:r>
              <a:rPr lang="en-IN" dirty="0" smtClean="0"/>
              <a:t> </a:t>
            </a:r>
            <a:r>
              <a:rPr lang="en-IN" dirty="0"/>
              <a:t>Two-Phase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94944" y="1760737"/>
            <a:ext cx="1081125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Phase 1: Edge &amp; corner orientation → reach G1 subgroup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Phase 2: Permutations to solved state with restricted moves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Uses the official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kociemba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 library if available; fallback to simplified algorithm if 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Guarantees solves around 20 moves max for 3x3 cubes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breakdown for users with descriptions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911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Educational approach building layers stepwise:</a:t>
            </a:r>
          </a:p>
          <a:p>
            <a:pPr lvl="1"/>
            <a:r>
              <a:rPr lang="en-US" dirty="0"/>
              <a:t>Bottom (white) cross</a:t>
            </a:r>
          </a:p>
          <a:p>
            <a:pPr lvl="1"/>
            <a:r>
              <a:rPr lang="en-US" dirty="0"/>
              <a:t>Bottom layer corners</a:t>
            </a:r>
          </a:p>
          <a:p>
            <a:pPr lvl="1"/>
            <a:r>
              <a:rPr lang="en-US" dirty="0"/>
              <a:t>Middle layer edges</a:t>
            </a:r>
          </a:p>
          <a:p>
            <a:pPr lvl="1"/>
            <a:r>
              <a:rPr lang="en-US" dirty="0"/>
              <a:t>Top (yellow) cross</a:t>
            </a:r>
          </a:p>
          <a:p>
            <a:pPr lvl="1"/>
            <a:r>
              <a:rPr lang="en-US" dirty="0"/>
              <a:t>Orient and permute top corners and edges</a:t>
            </a:r>
          </a:p>
          <a:p>
            <a:r>
              <a:rPr lang="en-US" dirty="0"/>
              <a:t>Uses brute-force guided sequences for each step</a:t>
            </a:r>
          </a:p>
          <a:p>
            <a:r>
              <a:rPr lang="en-US" dirty="0"/>
              <a:t>Useful for learners and smaller cubes (2x2, 3x3)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Layer-by-Layer Method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143000"/>
            <a:ext cx="10829543" cy="4648200"/>
          </a:xfrm>
        </p:spPr>
        <p:txBody>
          <a:bodyPr/>
          <a:lstStyle/>
          <a:p>
            <a:r>
              <a:rPr lang="en-US" dirty="0"/>
              <a:t>For NxN cubes &gt; 3</a:t>
            </a:r>
          </a:p>
          <a:p>
            <a:r>
              <a:rPr lang="en-US" dirty="0"/>
              <a:t>Step 1: Solve centers (group center blocks)</a:t>
            </a:r>
          </a:p>
          <a:p>
            <a:r>
              <a:rPr lang="en-US" dirty="0"/>
              <a:t>Step 2: Pair edges into 3x3 equivalent edges</a:t>
            </a:r>
          </a:p>
          <a:p>
            <a:r>
              <a:rPr lang="en-US" dirty="0"/>
              <a:t>Step 3: Solve reduced cube as 3x3 using Kociemba or Layer-by-layer</a:t>
            </a:r>
          </a:p>
          <a:p>
            <a:r>
              <a:rPr lang="en-US" dirty="0"/>
              <a:t>Handles complex parity and piece configurations of larger cubes</a:t>
            </a:r>
          </a:p>
          <a:p>
            <a:r>
              <a:rPr lang="en-US" dirty="0"/>
              <a:t>Steps and fallback strategies for </a:t>
            </a:r>
            <a:r>
              <a:rPr lang="en-US" dirty="0" smtClean="0"/>
              <a:t>robustness</a:t>
            </a:r>
          </a:p>
          <a:p>
            <a:r>
              <a:rPr lang="en-US" dirty="0"/>
              <a:t>Result: 80-300 moves depending on size</a:t>
            </a:r>
          </a:p>
          <a:p>
            <a:r>
              <a:rPr lang="en-US" dirty="0"/>
              <a:t>Time: &lt;50ms for 7x7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Reduction Method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94944" y="1377344"/>
            <a:ext cx="6071616" cy="4413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SOLVING SPEED:</a:t>
            </a:r>
          </a:p>
          <a:p>
            <a:r>
              <a:rPr lang="en-US" dirty="0" smtClean="0"/>
              <a:t>3x3 </a:t>
            </a:r>
            <a:r>
              <a:rPr lang="en-US" dirty="0" err="1"/>
              <a:t>Kociemba</a:t>
            </a:r>
            <a:r>
              <a:rPr lang="en-US" dirty="0"/>
              <a:t>: &lt;1ms average</a:t>
            </a:r>
          </a:p>
          <a:p>
            <a:r>
              <a:rPr lang="en-US" dirty="0" smtClean="0"/>
              <a:t>4x4 </a:t>
            </a:r>
            <a:r>
              <a:rPr lang="en-US" dirty="0"/>
              <a:t>Reduction: &lt;10ms average  </a:t>
            </a:r>
          </a:p>
          <a:p>
            <a:r>
              <a:rPr lang="en-US" dirty="0" smtClean="0"/>
              <a:t>7x7 </a:t>
            </a:r>
            <a:r>
              <a:rPr lang="en-US" dirty="0"/>
              <a:t>Reduction: &lt;50ms </a:t>
            </a:r>
            <a:r>
              <a:rPr lang="en-US" dirty="0" smtClean="0"/>
              <a:t>average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SOLUTION QUALITY:</a:t>
            </a:r>
          </a:p>
          <a:p>
            <a:r>
              <a:rPr lang="en-US" dirty="0" err="1" smtClean="0"/>
              <a:t>Kociemba</a:t>
            </a:r>
            <a:r>
              <a:rPr lang="en-US" dirty="0"/>
              <a:t>: 18-22 moves (optimal)</a:t>
            </a:r>
          </a:p>
          <a:p>
            <a:r>
              <a:rPr lang="en-US" dirty="0" smtClean="0"/>
              <a:t>Reduction </a:t>
            </a:r>
            <a:r>
              <a:rPr lang="en-US" dirty="0"/>
              <a:t>4x4: 80-120 moves</a:t>
            </a:r>
          </a:p>
          <a:p>
            <a:r>
              <a:rPr lang="en-US" dirty="0" smtClean="0"/>
              <a:t>Layer-by-Layer</a:t>
            </a:r>
            <a:r>
              <a:rPr lang="en-US" dirty="0"/>
              <a:t>: 50-80 moves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Algorithm Efficiency &amp;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4524" y="2165552"/>
            <a:ext cx="4107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SUCCESS RATE: 100% across all cube </a:t>
            </a:r>
            <a:r>
              <a:rPr lang="en-US" sz="2800" dirty="0" smtClean="0"/>
              <a:t>sizes</a:t>
            </a:r>
          </a:p>
          <a:p>
            <a:endParaRPr lang="en-US" sz="2800" dirty="0"/>
          </a:p>
          <a:p>
            <a:r>
              <a:rPr lang="en-US" sz="2800" dirty="0"/>
              <a:t>MEMORY USAGE: ~1KB base, scales with cube size</a:t>
            </a:r>
          </a:p>
        </p:txBody>
      </p:sp>
    </p:spTree>
    <p:extLst>
      <p:ext uri="{BB962C8B-B14F-4D97-AF65-F5344CB8AC3E}">
        <p14:creationId xmlns:p14="http://schemas.microsoft.com/office/powerpoint/2010/main" val="312022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143000"/>
            <a:ext cx="10829543" cy="46482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REAL-TIME RENDERING:</a:t>
            </a:r>
          </a:p>
          <a:p>
            <a:r>
              <a:rPr lang="en-IN" dirty="0" smtClean="0"/>
              <a:t>Three.js </a:t>
            </a:r>
            <a:r>
              <a:rPr lang="en-IN" dirty="0"/>
              <a:t>with 60fps performance</a:t>
            </a:r>
          </a:p>
          <a:p>
            <a:r>
              <a:rPr lang="en-IN" dirty="0" smtClean="0"/>
              <a:t>Dynamic </a:t>
            </a:r>
            <a:r>
              <a:rPr lang="en-IN" dirty="0" err="1"/>
              <a:t>NxN</a:t>
            </a:r>
            <a:r>
              <a:rPr lang="en-IN" dirty="0"/>
              <a:t> cube scaling</a:t>
            </a:r>
          </a:p>
          <a:p>
            <a:r>
              <a:rPr lang="en-IN" dirty="0" smtClean="0"/>
              <a:t>Smooth </a:t>
            </a:r>
            <a:r>
              <a:rPr lang="en-IN" dirty="0"/>
              <a:t>eased animations</a:t>
            </a:r>
          </a:p>
          <a:p>
            <a:r>
              <a:rPr lang="en-IN" dirty="0" smtClean="0"/>
              <a:t>Interactive </a:t>
            </a:r>
            <a:r>
              <a:rPr lang="en-IN" dirty="0"/>
              <a:t>camera controls</a:t>
            </a:r>
          </a:p>
          <a:p>
            <a:pPr marL="0" indent="0">
              <a:buNone/>
            </a:pPr>
            <a:r>
              <a:rPr lang="en-US" dirty="0"/>
              <a:t>USER INTERACTION:</a:t>
            </a:r>
          </a:p>
          <a:p>
            <a:pPr marL="0" indent="0">
              <a:buNone/>
            </a:pPr>
            <a:r>
              <a:rPr lang="en-US" dirty="0"/>
              <a:t>• Mouse: drag rotate, wheel zoom</a:t>
            </a:r>
          </a:p>
          <a:p>
            <a:pPr marL="0" indent="0">
              <a:buNone/>
            </a:pPr>
            <a:r>
              <a:rPr lang="en-US" dirty="0"/>
              <a:t>• Keyboard: URFBLD moves + primes</a:t>
            </a:r>
          </a:p>
          <a:p>
            <a:pPr marL="0" indent="0">
              <a:buNone/>
            </a:pPr>
            <a:r>
              <a:rPr lang="en-US" dirty="0"/>
              <a:t>• Touch: mobile-responsive gestures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Professional Graphics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6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94944" y="1476000"/>
            <a:ext cx="5058742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class </a:t>
            </a:r>
            <a:r>
              <a:rPr lang="en-IN" sz="1600" dirty="0" err="1"/>
              <a:t>RubiksCube</a:t>
            </a:r>
            <a:r>
              <a:rPr lang="en-IN" sz="1600" dirty="0"/>
              <a:t>: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def</a:t>
            </a:r>
            <a:r>
              <a:rPr lang="en-IN" sz="1600" dirty="0"/>
              <a:t> __</a:t>
            </a:r>
            <a:r>
              <a:rPr lang="en-IN" sz="1600" dirty="0" err="1"/>
              <a:t>init</a:t>
            </a:r>
            <a:r>
              <a:rPr lang="en-IN" sz="1600" dirty="0"/>
              <a:t>__(self, size=3):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self.size</a:t>
            </a:r>
            <a:r>
              <a:rPr lang="en-IN" sz="1600" dirty="0"/>
              <a:t> = size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self.faces</a:t>
            </a:r>
            <a:r>
              <a:rPr lang="en-IN" sz="1600" dirty="0"/>
              <a:t> = {</a:t>
            </a:r>
          </a:p>
          <a:p>
            <a:pPr marL="0" indent="0">
              <a:buNone/>
            </a:pPr>
            <a:r>
              <a:rPr lang="en-IN" sz="1600" dirty="0"/>
              <a:t>            'front':  [['G'] * size for _ in range(size)],</a:t>
            </a:r>
          </a:p>
          <a:p>
            <a:pPr marL="0" indent="0">
              <a:buNone/>
            </a:pPr>
            <a:r>
              <a:rPr lang="en-IN" sz="1600" dirty="0"/>
              <a:t>            'back':   [['B'] * size for _ in range(size)],</a:t>
            </a:r>
          </a:p>
          <a:p>
            <a:pPr marL="0" indent="0">
              <a:buNone/>
            </a:pPr>
            <a:r>
              <a:rPr lang="en-IN" sz="1600" dirty="0"/>
              <a:t>            'left':   [['O'] * size for _ in range(size)],</a:t>
            </a:r>
          </a:p>
          <a:p>
            <a:pPr marL="0" indent="0">
              <a:buNone/>
            </a:pPr>
            <a:r>
              <a:rPr lang="en-IN" sz="1600" dirty="0"/>
              <a:t>            'right':  [['R'] * size for _ in range(size)],</a:t>
            </a:r>
          </a:p>
          <a:p>
            <a:pPr marL="0" indent="0">
              <a:buNone/>
            </a:pPr>
            <a:r>
              <a:rPr lang="en-IN" sz="1600" dirty="0"/>
              <a:t>            'top':    [['W'] * size for _ in range(size)],</a:t>
            </a:r>
          </a:p>
          <a:p>
            <a:pPr marL="0" indent="0">
              <a:buNone/>
            </a:pPr>
            <a:r>
              <a:rPr lang="en-IN" sz="1600" dirty="0"/>
              <a:t>            'bottom': [['Y'] * size for _ in range(size)]</a:t>
            </a:r>
          </a:p>
          <a:p>
            <a:pPr marL="0" indent="0">
              <a:buNone/>
            </a:pPr>
            <a:r>
              <a:rPr lang="en-IN" sz="1600" dirty="0"/>
              <a:t>        }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self.move_history</a:t>
            </a:r>
            <a:r>
              <a:rPr lang="en-IN" sz="1600" dirty="0"/>
              <a:t> = []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  <a:p>
            <a:pPr marL="0" indent="0">
              <a:buNone/>
            </a:pPr>
            <a:r>
              <a:rPr lang="en-IN" sz="1600" dirty="0"/>
              <a:t>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Data Structure – Cube State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50980" y="1603717"/>
            <a:ext cx="5255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def</a:t>
            </a:r>
            <a:r>
              <a:rPr lang="en-IN" sz="1600" dirty="0"/>
              <a:t> </a:t>
            </a:r>
            <a:r>
              <a:rPr lang="en-IN" sz="1600" dirty="0" err="1"/>
              <a:t>get_state</a:t>
            </a:r>
            <a:r>
              <a:rPr lang="en-IN" sz="1600" dirty="0"/>
              <a:t>(self):</a:t>
            </a:r>
          </a:p>
          <a:p>
            <a:r>
              <a:rPr lang="en-IN" sz="1600" dirty="0"/>
              <a:t>        return {face: [row[:] for row in matrix] </a:t>
            </a:r>
          </a:p>
          <a:p>
            <a:r>
              <a:rPr lang="en-IN" sz="1600" dirty="0"/>
              <a:t>                for face, matrix in </a:t>
            </a:r>
            <a:r>
              <a:rPr lang="en-IN" sz="1600" dirty="0" err="1"/>
              <a:t>self.faces.items</a:t>
            </a:r>
            <a:r>
              <a:rPr lang="en-IN" sz="1600" dirty="0"/>
              <a:t>()}</a:t>
            </a:r>
          </a:p>
        </p:txBody>
      </p:sp>
    </p:spTree>
    <p:extLst>
      <p:ext uri="{BB962C8B-B14F-4D97-AF65-F5344CB8AC3E}">
        <p14:creationId xmlns:p14="http://schemas.microsoft.com/office/powerpoint/2010/main" val="109793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4955346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 err="1"/>
              <a:t>def</a:t>
            </a:r>
            <a:r>
              <a:rPr lang="en-IN" sz="1600" dirty="0"/>
              <a:t> </a:t>
            </a:r>
            <a:r>
              <a:rPr lang="en-IN" sz="1600" dirty="0" err="1"/>
              <a:t>apply_move</a:t>
            </a:r>
            <a:r>
              <a:rPr lang="en-IN" sz="1600" dirty="0"/>
              <a:t>(self, move):</a:t>
            </a:r>
          </a:p>
          <a:p>
            <a:pPr marL="0" indent="0">
              <a:buNone/>
            </a:pPr>
            <a:r>
              <a:rPr lang="en-IN" sz="1600" dirty="0"/>
              <a:t>    """Apply single move and update cube state</a:t>
            </a:r>
            <a:r>
              <a:rPr lang="en-IN" sz="1600" dirty="0" smtClean="0"/>
              <a:t>""“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 smtClean="0"/>
              <a:t>    </a:t>
            </a:r>
            <a:r>
              <a:rPr lang="en-IN" sz="1600" dirty="0"/>
              <a:t>if move == 'R':</a:t>
            </a:r>
          </a:p>
          <a:p>
            <a:pPr marL="0" indent="0">
              <a:buNone/>
            </a:pPr>
            <a:r>
              <a:rPr lang="en-IN" sz="1600" dirty="0"/>
              <a:t>        self._</a:t>
            </a:r>
            <a:r>
              <a:rPr lang="en-IN" sz="1600" dirty="0" err="1"/>
              <a:t>rotate_face_clockwise</a:t>
            </a:r>
            <a:r>
              <a:rPr lang="en-IN" sz="1600" dirty="0"/>
              <a:t>('right')</a:t>
            </a:r>
          </a:p>
          <a:p>
            <a:pPr marL="0" indent="0">
              <a:buNone/>
            </a:pPr>
            <a:r>
              <a:rPr lang="en-IN" sz="1600" dirty="0"/>
              <a:t>        self._</a:t>
            </a:r>
            <a:r>
              <a:rPr lang="en-IN" sz="1600" dirty="0" err="1"/>
              <a:t>rotate_adjacent_edges_r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elif</a:t>
            </a:r>
            <a:r>
              <a:rPr lang="en-IN" sz="1600" dirty="0"/>
              <a:t> move == "R'":</a:t>
            </a:r>
          </a:p>
          <a:p>
            <a:pPr marL="0" indent="0">
              <a:buNone/>
            </a:pPr>
            <a:r>
              <a:rPr lang="en-IN" sz="1600" dirty="0"/>
              <a:t>        self._</a:t>
            </a:r>
            <a:r>
              <a:rPr lang="en-IN" sz="1600" dirty="0" err="1"/>
              <a:t>rotate_face_counterclockwise</a:t>
            </a:r>
            <a:r>
              <a:rPr lang="en-IN" sz="1600" dirty="0"/>
              <a:t>('right')</a:t>
            </a:r>
          </a:p>
          <a:p>
            <a:pPr marL="0" indent="0">
              <a:buNone/>
            </a:pPr>
            <a:r>
              <a:rPr lang="en-IN" sz="1600" dirty="0"/>
              <a:t>        self._</a:t>
            </a:r>
            <a:r>
              <a:rPr lang="en-IN" sz="1600" dirty="0" err="1"/>
              <a:t>rotate_adjacent_edges_r_prime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self.move_history.append</a:t>
            </a:r>
            <a:r>
              <a:rPr lang="en-IN" sz="1600" dirty="0"/>
              <a:t>(move)</a:t>
            </a:r>
          </a:p>
          <a:p>
            <a:pPr marL="0" indent="0">
              <a:buNone/>
            </a:pPr>
            <a:r>
              <a:rPr lang="en-IN" sz="1600" dirty="0"/>
              <a:t>    return </a:t>
            </a:r>
            <a:r>
              <a:rPr lang="en-IN" sz="1600" dirty="0" err="1"/>
              <a:t>self.get_state</a:t>
            </a:r>
            <a:r>
              <a:rPr lang="en-IN" sz="1600" dirty="0"/>
              <a:t>()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Move Engine - State Prediction Logic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5717" y="1575582"/>
            <a:ext cx="53304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def</a:t>
            </a:r>
            <a:r>
              <a:rPr lang="en-IN" sz="1600" dirty="0"/>
              <a:t> _</a:t>
            </a:r>
            <a:r>
              <a:rPr lang="en-IN" sz="1600" dirty="0" err="1"/>
              <a:t>rotate_face_clockwise</a:t>
            </a:r>
            <a:r>
              <a:rPr lang="en-IN" sz="1600" dirty="0"/>
              <a:t>(self, </a:t>
            </a:r>
            <a:r>
              <a:rPr lang="en-IN" sz="1600" dirty="0" err="1"/>
              <a:t>face_name</a:t>
            </a:r>
            <a:r>
              <a:rPr lang="en-IN" sz="1600" dirty="0" smtClean="0"/>
              <a:t>):</a:t>
            </a:r>
          </a:p>
          <a:p>
            <a:endParaRPr lang="en-IN" sz="1600" dirty="0"/>
          </a:p>
          <a:p>
            <a:r>
              <a:rPr lang="en-IN" sz="1600" dirty="0"/>
              <a:t>    """90° clockwise rotation of face matrix"""</a:t>
            </a:r>
          </a:p>
          <a:p>
            <a:r>
              <a:rPr lang="en-IN" sz="1600" dirty="0"/>
              <a:t>    face = </a:t>
            </a:r>
            <a:r>
              <a:rPr lang="en-IN" sz="1600" dirty="0" err="1"/>
              <a:t>self.faces</a:t>
            </a:r>
            <a:r>
              <a:rPr lang="en-IN" sz="1600" dirty="0"/>
              <a:t>[</a:t>
            </a:r>
            <a:r>
              <a:rPr lang="en-IN" sz="1600" dirty="0" err="1"/>
              <a:t>face_name</a:t>
            </a:r>
            <a:r>
              <a:rPr lang="en-IN" sz="1600" dirty="0"/>
              <a:t>]</a:t>
            </a:r>
          </a:p>
          <a:p>
            <a:r>
              <a:rPr lang="en-IN" sz="1600" dirty="0"/>
              <a:t>    n = </a:t>
            </a:r>
            <a:r>
              <a:rPr lang="en-IN" sz="1600" dirty="0" err="1"/>
              <a:t>len</a:t>
            </a:r>
            <a:r>
              <a:rPr lang="en-IN" sz="1600" dirty="0"/>
              <a:t>(face</a:t>
            </a:r>
            <a:r>
              <a:rPr lang="en-IN" sz="1600" dirty="0" smtClean="0"/>
              <a:t>)</a:t>
            </a:r>
          </a:p>
          <a:p>
            <a:endParaRPr lang="en-IN" sz="1600" dirty="0"/>
          </a:p>
          <a:p>
            <a:r>
              <a:rPr lang="en-IN" sz="1600" dirty="0"/>
              <a:t>    # Matrix transpose + reverse rows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self.faces</a:t>
            </a:r>
            <a:r>
              <a:rPr lang="en-IN" sz="1600" dirty="0"/>
              <a:t>[</a:t>
            </a:r>
            <a:r>
              <a:rPr lang="en-IN" sz="1600" dirty="0" err="1"/>
              <a:t>face_name</a:t>
            </a:r>
            <a:r>
              <a:rPr lang="en-IN" sz="1600" dirty="0"/>
              <a:t>] = [[face[n-1-j][</a:t>
            </a:r>
            <a:r>
              <a:rPr lang="en-IN" sz="1600" dirty="0" err="1"/>
              <a:t>i</a:t>
            </a:r>
            <a:r>
              <a:rPr lang="en-IN" sz="1600" dirty="0"/>
              <a:t>] </a:t>
            </a:r>
          </a:p>
          <a:p>
            <a:r>
              <a:rPr lang="en-IN" sz="1600" dirty="0"/>
              <a:t>                             for j in range(n)] </a:t>
            </a:r>
          </a:p>
          <a:p>
            <a:r>
              <a:rPr lang="en-IN" sz="1600" dirty="0"/>
              <a:t>                             for </a:t>
            </a:r>
            <a:r>
              <a:rPr lang="en-IN" sz="1600" dirty="0" err="1"/>
              <a:t>i</a:t>
            </a:r>
            <a:r>
              <a:rPr lang="en-IN" sz="1600" dirty="0"/>
              <a:t> in range(n)]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6018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5588392" cy="4315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def</a:t>
            </a:r>
            <a:r>
              <a:rPr lang="en-US" sz="1600" dirty="0"/>
              <a:t> _</a:t>
            </a:r>
            <a:r>
              <a:rPr lang="en-US" sz="1600" dirty="0" err="1"/>
              <a:t>solve_beginner</a:t>
            </a:r>
            <a:r>
              <a:rPr lang="en-US" sz="1600" dirty="0"/>
              <a:t>(self, cube):</a:t>
            </a:r>
          </a:p>
          <a:p>
            <a:pPr marL="0" indent="0">
              <a:buNone/>
            </a:pPr>
            <a:r>
              <a:rPr lang="en-US" sz="1600" dirty="0" smtClean="0"/>
              <a:t>    steps </a:t>
            </a:r>
            <a:r>
              <a:rPr lang="en-US" sz="1600" dirty="0"/>
              <a:t>= </a:t>
            </a:r>
            <a:r>
              <a:rPr lang="en-US" sz="1600" dirty="0" smtClean="0"/>
              <a:t>[] 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# Step 1: Bottom Cross (White cross formation)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cross_moves</a:t>
            </a:r>
            <a:r>
              <a:rPr lang="en-US" sz="1600" dirty="0"/>
              <a:t> = self._</a:t>
            </a:r>
            <a:r>
              <a:rPr lang="en-US" sz="1600" dirty="0" err="1"/>
              <a:t>solve_bottom_cross_bruteforce</a:t>
            </a:r>
            <a:r>
              <a:rPr lang="en-US" sz="1600" dirty="0"/>
              <a:t>(cube)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steps.extend</a:t>
            </a:r>
            <a:r>
              <a:rPr lang="en-US" sz="1600" dirty="0"/>
              <a:t>(</a:t>
            </a:r>
            <a:r>
              <a:rPr lang="en-US" sz="1600" dirty="0" err="1"/>
              <a:t>cross_moves</a:t>
            </a:r>
            <a:r>
              <a:rPr lang="en-US" sz="1600" dirty="0" smtClean="0"/>
              <a:t>)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# Step 2: Bottom Corners (Complete first layer)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corner_moves</a:t>
            </a:r>
            <a:r>
              <a:rPr lang="en-US" sz="1600" dirty="0"/>
              <a:t> = self._</a:t>
            </a:r>
            <a:r>
              <a:rPr lang="en-US" sz="1600" dirty="0" err="1"/>
              <a:t>solve_bottom_corners_bruteforce</a:t>
            </a:r>
            <a:r>
              <a:rPr lang="en-US" sz="1600" dirty="0"/>
              <a:t>(cube)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steps.extend</a:t>
            </a:r>
            <a:r>
              <a:rPr lang="en-US" sz="1600" dirty="0"/>
              <a:t>(</a:t>
            </a:r>
            <a:r>
              <a:rPr lang="en-US" sz="1600" dirty="0" err="1"/>
              <a:t>corner_moves</a:t>
            </a:r>
            <a:r>
              <a:rPr lang="en-US" sz="1600" dirty="0" smtClean="0"/>
              <a:t>)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# Step 3: Middle Layer (Second layer edges)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middle_moves</a:t>
            </a:r>
            <a:r>
              <a:rPr lang="en-US" sz="1600" dirty="0"/>
              <a:t> = self._</a:t>
            </a:r>
            <a:r>
              <a:rPr lang="en-US" sz="1600" dirty="0" err="1"/>
              <a:t>solve_middle_layer_bruteforce</a:t>
            </a:r>
            <a:r>
              <a:rPr lang="en-US" sz="1600" dirty="0"/>
              <a:t>(cube)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steps.extend</a:t>
            </a:r>
            <a:r>
              <a:rPr lang="en-US" sz="1600" dirty="0"/>
              <a:t>(</a:t>
            </a:r>
            <a:r>
              <a:rPr lang="en-US" sz="1600" dirty="0" err="1"/>
              <a:t>middle_moves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Layer-by-Layer </a:t>
            </a:r>
            <a:r>
              <a:rPr lang="en-IN" dirty="0"/>
              <a:t>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11815" y="1392702"/>
            <a:ext cx="489438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</a:t>
            </a:r>
            <a:r>
              <a:rPr lang="en-US" sz="1600" dirty="0"/>
              <a:t># Step 4: Top Cross (Yellow cross formation)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top_cross_moves</a:t>
            </a:r>
            <a:r>
              <a:rPr lang="en-US" sz="1600" dirty="0"/>
              <a:t> = self._</a:t>
            </a:r>
            <a:r>
              <a:rPr lang="en-US" sz="1600" dirty="0" err="1"/>
              <a:t>solve_top_cross_bruteforce</a:t>
            </a:r>
            <a:r>
              <a:rPr lang="en-US" sz="1600" dirty="0"/>
              <a:t>(cube)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steps.extend</a:t>
            </a:r>
            <a:r>
              <a:rPr lang="en-US" sz="1600" dirty="0"/>
              <a:t>(</a:t>
            </a:r>
            <a:r>
              <a:rPr lang="en-US" sz="1600" dirty="0" err="1"/>
              <a:t>top_cross_moves</a:t>
            </a:r>
            <a:r>
              <a:rPr lang="en-US" sz="1600" dirty="0"/>
              <a:t>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# Step 5-7: Complete top layer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final_moves</a:t>
            </a:r>
            <a:r>
              <a:rPr lang="en-US" sz="1600" dirty="0"/>
              <a:t> = self._</a:t>
            </a:r>
            <a:r>
              <a:rPr lang="en-US" sz="1600" dirty="0" err="1"/>
              <a:t>solve_top_layer_complete</a:t>
            </a:r>
            <a:r>
              <a:rPr lang="en-US" sz="1600" dirty="0"/>
              <a:t>(cube)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steps.extend</a:t>
            </a:r>
            <a:r>
              <a:rPr lang="en-US" sz="1600" dirty="0"/>
              <a:t>(</a:t>
            </a:r>
            <a:r>
              <a:rPr lang="en-US" sz="1600" dirty="0" err="1"/>
              <a:t>final_moves</a:t>
            </a:r>
            <a:r>
              <a:rPr lang="en-US" sz="1600" dirty="0"/>
              <a:t>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return {</a:t>
            </a:r>
          </a:p>
          <a:p>
            <a:r>
              <a:rPr lang="en-US" sz="1600" dirty="0"/>
              <a:t>        'success': True,</a:t>
            </a:r>
          </a:p>
          <a:p>
            <a:r>
              <a:rPr lang="en-US" sz="1600" dirty="0"/>
              <a:t>        'moves': steps,</a:t>
            </a:r>
          </a:p>
          <a:p>
            <a:r>
              <a:rPr lang="en-US" sz="1600" dirty="0"/>
              <a:t>        'algorithm': 'Layer-by-Layer (7 Steps)',</a:t>
            </a:r>
          </a:p>
          <a:p>
            <a:r>
              <a:rPr lang="en-US" sz="1600" dirty="0"/>
              <a:t>        'steps': ['Cross', 'Corners', 'Middle', 'Top Cross', </a:t>
            </a:r>
          </a:p>
          <a:p>
            <a:r>
              <a:rPr lang="en-US" sz="1600" dirty="0"/>
              <a:t>                 'Orient', 'Permute Corners', 'Permute Edges']</a:t>
            </a:r>
          </a:p>
          <a:p>
            <a:r>
              <a:rPr lang="en-US" sz="1600" dirty="0"/>
              <a:t>    }</a:t>
            </a:r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06304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5335172" cy="4315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def _solve_bottom_cross_bruteforce(self, cube):</a:t>
            </a:r>
          </a:p>
          <a:p>
            <a:pPr marL="0" indent="0">
              <a:buNone/>
            </a:pPr>
            <a:r>
              <a:rPr lang="en-US" sz="1600" dirty="0"/>
              <a:t>    """Step 1: Form white cross on bottom face"""</a:t>
            </a:r>
          </a:p>
          <a:p>
            <a:pPr marL="0" indent="0">
              <a:buNone/>
            </a:pPr>
            <a:r>
              <a:rPr lang="en-US" sz="1600" dirty="0"/>
              <a:t>    moves = []</a:t>
            </a:r>
          </a:p>
          <a:p>
            <a:pPr marL="0" indent="0">
              <a:buNone/>
            </a:pPr>
            <a:r>
              <a:rPr lang="en-US" sz="1600" dirty="0"/>
              <a:t>    target_positions = [(1, 0), (0, 1), (1, 2), (2, 1)]  # Cross </a:t>
            </a:r>
            <a:r>
              <a:rPr lang="en-US" sz="1600" dirty="0" smtClean="0"/>
              <a:t>positions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for row, col in target_positions:</a:t>
            </a:r>
          </a:p>
          <a:p>
            <a:pPr marL="0" indent="0">
              <a:buNone/>
            </a:pPr>
            <a:r>
              <a:rPr lang="en-US" sz="1600" dirty="0"/>
              <a:t>        if cube.faces['bottom'][row][col] != 'W':</a:t>
            </a:r>
          </a:p>
          <a:p>
            <a:pPr marL="0" indent="0">
              <a:buNone/>
            </a:pPr>
            <a:r>
              <a:rPr lang="en-US" sz="1600" dirty="0"/>
              <a:t>            # Find white edge piece</a:t>
            </a:r>
          </a:p>
          <a:p>
            <a:pPr marL="0" indent="0">
              <a:buNone/>
            </a:pPr>
            <a:r>
              <a:rPr lang="en-US" sz="1600" dirty="0"/>
              <a:t>            edge_moves = self._find_and_move_white_edge(cube, row, col)</a:t>
            </a:r>
          </a:p>
          <a:p>
            <a:pPr marL="0" indent="0">
              <a:buNone/>
            </a:pPr>
            <a:r>
              <a:rPr lang="en-US" sz="1600" dirty="0"/>
              <a:t>            </a:t>
            </a:r>
            <a:r>
              <a:rPr lang="en-US" sz="1600" dirty="0" err="1"/>
              <a:t>moves.extend</a:t>
            </a:r>
            <a:r>
              <a:rPr lang="en-US" sz="1600" dirty="0"/>
              <a:t>(</a:t>
            </a:r>
            <a:r>
              <a:rPr lang="en-US" sz="1600" dirty="0" err="1"/>
              <a:t>edge_moves</a:t>
            </a:r>
            <a:r>
              <a:rPr lang="en-US" sz="1600" dirty="0" smtClean="0"/>
              <a:t>)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            for move in edge_moves:</a:t>
            </a:r>
          </a:p>
          <a:p>
            <a:pPr marL="0" indent="0">
              <a:buNone/>
            </a:pPr>
            <a:r>
              <a:rPr lang="en-US" sz="1600" dirty="0"/>
              <a:t>                </a:t>
            </a:r>
            <a:r>
              <a:rPr lang="en-US" sz="1600" dirty="0" err="1"/>
              <a:t>cube.apply_move</a:t>
            </a:r>
            <a:r>
              <a:rPr lang="en-US" sz="1600" dirty="0"/>
              <a:t>(move</a:t>
            </a:r>
            <a:r>
              <a:rPr lang="en-US" sz="1600" dirty="0" smtClean="0"/>
              <a:t>)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    return moves</a:t>
            </a:r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85207" y="1476000"/>
            <a:ext cx="50301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def</a:t>
            </a:r>
            <a:r>
              <a:rPr lang="en-US" sz="1600" dirty="0"/>
              <a:t> _</a:t>
            </a:r>
            <a:r>
              <a:rPr lang="en-US" sz="1600" dirty="0" err="1"/>
              <a:t>find_and_move_white_edge</a:t>
            </a:r>
            <a:r>
              <a:rPr lang="en-US" sz="1600" dirty="0"/>
              <a:t>(self, cube, </a:t>
            </a:r>
            <a:r>
              <a:rPr lang="en-US" sz="1600" dirty="0" err="1"/>
              <a:t>target_row</a:t>
            </a:r>
            <a:r>
              <a:rPr lang="en-US" sz="1600" dirty="0"/>
              <a:t>, </a:t>
            </a:r>
            <a:r>
              <a:rPr lang="en-US" sz="1600" dirty="0" err="1"/>
              <a:t>target_col</a:t>
            </a:r>
            <a:r>
              <a:rPr lang="en-US" sz="1600" dirty="0" smtClean="0"/>
              <a:t>):</a:t>
            </a:r>
            <a:r>
              <a:rPr lang="en-US" sz="1600" dirty="0"/>
              <a:t>   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    for </a:t>
            </a:r>
            <a:r>
              <a:rPr lang="en-US" sz="1600" dirty="0" err="1"/>
              <a:t>face_name</a:t>
            </a:r>
            <a:r>
              <a:rPr lang="en-US" sz="1600" dirty="0"/>
              <a:t> in ['top', 'front', 'right', 'back', 'left']:</a:t>
            </a:r>
          </a:p>
          <a:p>
            <a:r>
              <a:rPr lang="en-US" sz="1600" dirty="0"/>
              <a:t>        for row in range(3):</a:t>
            </a:r>
          </a:p>
          <a:p>
            <a:r>
              <a:rPr lang="en-US" sz="1600" dirty="0"/>
              <a:t>            for col in range(3</a:t>
            </a:r>
            <a:r>
              <a:rPr lang="en-US" sz="1600" dirty="0" smtClean="0"/>
              <a:t>):</a:t>
            </a:r>
          </a:p>
          <a:p>
            <a:endParaRPr lang="en-US" sz="1600" dirty="0"/>
          </a:p>
          <a:p>
            <a:r>
              <a:rPr lang="en-US" sz="1600" dirty="0"/>
              <a:t>                if (</a:t>
            </a:r>
            <a:r>
              <a:rPr lang="en-US" sz="1600" dirty="0" err="1"/>
              <a:t>cube.faces</a:t>
            </a:r>
            <a:r>
              <a:rPr lang="en-US" sz="1600" dirty="0"/>
              <a:t>[</a:t>
            </a:r>
            <a:r>
              <a:rPr lang="en-US" sz="1600" dirty="0" err="1"/>
              <a:t>face_name</a:t>
            </a:r>
            <a:r>
              <a:rPr lang="en-US" sz="1600" dirty="0"/>
              <a:t>][row][col] == 'W' and </a:t>
            </a:r>
          </a:p>
          <a:p>
            <a:r>
              <a:rPr lang="en-US" sz="1600" dirty="0"/>
              <a:t>                    self._</a:t>
            </a:r>
            <a:r>
              <a:rPr lang="en-US" sz="1600" dirty="0" err="1"/>
              <a:t>is_edge_position</a:t>
            </a:r>
            <a:r>
              <a:rPr lang="en-US" sz="1600" dirty="0"/>
              <a:t>(row, col)):</a:t>
            </a:r>
          </a:p>
          <a:p>
            <a:r>
              <a:rPr lang="en-US" sz="1600" dirty="0"/>
              <a:t>                    </a:t>
            </a:r>
          </a:p>
          <a:p>
            <a:r>
              <a:rPr lang="en-US" sz="1600" dirty="0"/>
              <a:t>                         </a:t>
            </a:r>
            <a:r>
              <a:rPr lang="en-US" sz="1600" dirty="0" smtClean="0"/>
              <a:t>return </a:t>
            </a:r>
            <a:r>
              <a:rPr lang="en-US" sz="1600" dirty="0"/>
              <a:t>self._</a:t>
            </a:r>
            <a:r>
              <a:rPr lang="en-US" sz="1600" dirty="0" err="1"/>
              <a:t>calculate_edge_moves</a:t>
            </a:r>
            <a:r>
              <a:rPr lang="en-US" sz="1600" dirty="0"/>
              <a:t>(</a:t>
            </a:r>
          </a:p>
          <a:p>
            <a:r>
              <a:rPr lang="en-US" sz="1600" dirty="0"/>
              <a:t>                        </a:t>
            </a:r>
            <a:r>
              <a:rPr lang="en-US" sz="1600" dirty="0" err="1"/>
              <a:t>face_name</a:t>
            </a:r>
            <a:r>
              <a:rPr lang="en-US" sz="1600" dirty="0"/>
              <a:t>, row, col, </a:t>
            </a:r>
            <a:r>
              <a:rPr lang="en-US" sz="1600" dirty="0" err="1"/>
              <a:t>target_row</a:t>
            </a:r>
            <a:r>
              <a:rPr lang="en-US" sz="1600" dirty="0"/>
              <a:t>, </a:t>
            </a:r>
            <a:r>
              <a:rPr lang="en-US" sz="1600" dirty="0" err="1"/>
              <a:t>target_col</a:t>
            </a:r>
            <a:endParaRPr lang="en-US" sz="1600" dirty="0"/>
          </a:p>
          <a:p>
            <a:r>
              <a:rPr lang="en-US" sz="1600" dirty="0"/>
              <a:t>                    )</a:t>
            </a:r>
          </a:p>
          <a:p>
            <a:r>
              <a:rPr lang="en-US" sz="1600" dirty="0"/>
              <a:t>    </a:t>
            </a:r>
          </a:p>
          <a:p>
            <a:r>
              <a:rPr lang="en-US" sz="1600" dirty="0"/>
              <a:t>    return []  # Edge already in position</a:t>
            </a:r>
          </a:p>
        </p:txBody>
      </p:sp>
    </p:spTree>
    <p:extLst>
      <p:ext uri="{BB962C8B-B14F-4D97-AF65-F5344CB8AC3E}">
        <p14:creationId xmlns:p14="http://schemas.microsoft.com/office/powerpoint/2010/main" val="194367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def _calculate_edge_moves(self, from_face, from_row, from_col, </a:t>
            </a:r>
          </a:p>
          <a:p>
            <a:pPr marL="0" indent="0">
              <a:buNone/>
            </a:pPr>
            <a:r>
              <a:rPr lang="en-US" sz="1600" dirty="0"/>
              <a:t>                         to_row, to_col):</a:t>
            </a:r>
          </a:p>
          <a:p>
            <a:pPr marL="0" indent="0">
              <a:buNone/>
            </a:pPr>
            <a:r>
              <a:rPr lang="en-US" sz="1600" dirty="0"/>
              <a:t>    """Calculate sequence to move edge to target"""</a:t>
            </a:r>
          </a:p>
          <a:p>
            <a:pPr marL="0" indent="0">
              <a:buNone/>
            </a:pPr>
            <a:r>
              <a:rPr lang="en-US" sz="1600" dirty="0"/>
              <a:t>    moves = []</a:t>
            </a:r>
          </a:p>
          <a:p>
            <a:pPr marL="0" indent="0">
              <a:buNone/>
            </a:pPr>
            <a:r>
              <a:rPr lang="en-US" sz="1600" dirty="0"/>
              <a:t>    </a:t>
            </a:r>
          </a:p>
          <a:p>
            <a:pPr marL="0" indent="0">
              <a:buNone/>
            </a:pPr>
            <a:r>
              <a:rPr lang="en-US" sz="1600" dirty="0"/>
              <a:t>    # Example: Move from top face to bottom</a:t>
            </a:r>
          </a:p>
          <a:p>
            <a:pPr marL="0" indent="0">
              <a:buNone/>
            </a:pPr>
            <a:r>
              <a:rPr lang="en-US" sz="1600" dirty="0"/>
              <a:t>    if from_face == 'top':</a:t>
            </a:r>
          </a:p>
          <a:p>
            <a:pPr marL="0" indent="0">
              <a:buNone/>
            </a:pPr>
            <a:r>
              <a:rPr lang="en-US" sz="1600" dirty="0"/>
              <a:t>        if from_row == 0 and from_col == 1:  # Top edge</a:t>
            </a:r>
          </a:p>
          <a:p>
            <a:pPr marL="0" indent="0">
              <a:buNone/>
            </a:pPr>
            <a:r>
              <a:rPr lang="en-US" sz="1600" dirty="0"/>
              <a:t>            moves = ['F', 'F']  # Rotate front face twice</a:t>
            </a:r>
          </a:p>
          <a:p>
            <a:pPr marL="0" indent="0">
              <a:buNone/>
            </a:pPr>
            <a:r>
              <a:rPr lang="en-US" sz="1600" dirty="0"/>
              <a:t>        elif from_row == 1 and from_col == 2:  # Right edge  </a:t>
            </a:r>
          </a:p>
          <a:p>
            <a:pPr marL="0" indent="0">
              <a:buNone/>
            </a:pPr>
            <a:r>
              <a:rPr lang="en-US" sz="1600" dirty="0"/>
              <a:t>            moves = ['R', 'F', "R'"]  # Right-Front-Right'</a:t>
            </a:r>
          </a:p>
          <a:p>
            <a:pPr marL="0" indent="0">
              <a:buNone/>
            </a:pPr>
            <a:r>
              <a:rPr lang="en-US" sz="1600" dirty="0"/>
              <a:t>    </a:t>
            </a:r>
          </a:p>
          <a:p>
            <a:pPr marL="0" indent="0">
              <a:buNone/>
            </a:pPr>
            <a:r>
              <a:rPr lang="en-US" sz="1600" dirty="0"/>
              <a:t>    return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4944" y="438212"/>
            <a:ext cx="10811256" cy="676653"/>
          </a:xfrm>
        </p:spPr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8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5757204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 err="1"/>
              <a:t>def</a:t>
            </a:r>
            <a:r>
              <a:rPr lang="en-IN" sz="1600" dirty="0"/>
              <a:t> _</a:t>
            </a:r>
            <a:r>
              <a:rPr lang="en-IN" sz="1600" dirty="0" err="1"/>
              <a:t>solve_kociemba</a:t>
            </a:r>
            <a:r>
              <a:rPr lang="en-IN" sz="1600" dirty="0"/>
              <a:t>(self, cube):</a:t>
            </a:r>
          </a:p>
          <a:p>
            <a:pPr marL="0" indent="0">
              <a:buNone/>
            </a:pPr>
            <a:r>
              <a:rPr lang="en-IN" sz="1600" dirty="0"/>
              <a:t>    """</a:t>
            </a:r>
            <a:r>
              <a:rPr lang="en-IN" sz="1600" dirty="0" err="1"/>
              <a:t>Kociemba</a:t>
            </a:r>
            <a:r>
              <a:rPr lang="en-IN" sz="1600" dirty="0"/>
              <a:t> Two-Phase Algorithm"""</a:t>
            </a:r>
          </a:p>
          <a:p>
            <a:pPr marL="0" indent="0">
              <a:buNone/>
            </a:pPr>
            <a:r>
              <a:rPr lang="en-IN" sz="1600" dirty="0"/>
              <a:t>    try:</a:t>
            </a:r>
          </a:p>
          <a:p>
            <a:pPr marL="0" indent="0">
              <a:buNone/>
            </a:pPr>
            <a:r>
              <a:rPr lang="en-IN" sz="1600" dirty="0"/>
              <a:t>        import </a:t>
            </a:r>
            <a:r>
              <a:rPr lang="en-IN" sz="1600" dirty="0" err="1"/>
              <a:t>kociemba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        # Convert cube state to </a:t>
            </a:r>
            <a:r>
              <a:rPr lang="en-IN" sz="1600" dirty="0" err="1"/>
              <a:t>kociemba</a:t>
            </a:r>
            <a:r>
              <a:rPr lang="en-IN" sz="1600" dirty="0"/>
              <a:t> format</a:t>
            </a:r>
          </a:p>
          <a:p>
            <a:pPr marL="0" indent="0">
              <a:buNone/>
            </a:pPr>
            <a:r>
              <a:rPr lang="en-IN" sz="1600" dirty="0"/>
              <a:t>        </a:t>
            </a:r>
            <a:r>
              <a:rPr lang="en-IN" sz="1600" dirty="0" err="1"/>
              <a:t>cube_string</a:t>
            </a:r>
            <a:r>
              <a:rPr lang="en-IN" sz="1600" dirty="0"/>
              <a:t> = self._</a:t>
            </a:r>
            <a:r>
              <a:rPr lang="en-IN" sz="1600" dirty="0" err="1"/>
              <a:t>cube_to_kociemba_string</a:t>
            </a:r>
            <a:r>
              <a:rPr lang="en-IN" sz="1600" dirty="0"/>
              <a:t>(cube)</a:t>
            </a:r>
          </a:p>
          <a:p>
            <a:pPr marL="0" indent="0">
              <a:buNone/>
            </a:pPr>
            <a:r>
              <a:rPr lang="en-IN" sz="1600" dirty="0"/>
              <a:t>        solution = </a:t>
            </a:r>
            <a:r>
              <a:rPr lang="en-IN" sz="1600" dirty="0" err="1"/>
              <a:t>kociemba.solve</a:t>
            </a:r>
            <a:r>
              <a:rPr lang="en-IN" sz="1600" dirty="0"/>
              <a:t>(</a:t>
            </a:r>
            <a:r>
              <a:rPr lang="en-IN" sz="1600" dirty="0" err="1"/>
              <a:t>cube_string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    moves = </a:t>
            </a:r>
            <a:r>
              <a:rPr lang="en-IN" sz="1600" dirty="0" err="1"/>
              <a:t>solution.split</a:t>
            </a:r>
            <a:r>
              <a:rPr lang="en-IN" sz="1600" dirty="0" smtClean="0"/>
              <a:t>()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        return {</a:t>
            </a:r>
          </a:p>
          <a:p>
            <a:pPr marL="0" indent="0">
              <a:buNone/>
            </a:pPr>
            <a:r>
              <a:rPr lang="en-IN" sz="1600" dirty="0"/>
              <a:t>            'success': True,</a:t>
            </a:r>
          </a:p>
          <a:p>
            <a:pPr marL="0" indent="0">
              <a:buNone/>
            </a:pPr>
            <a:r>
              <a:rPr lang="en-IN" sz="1600" dirty="0"/>
              <a:t>            'moves': moves,</a:t>
            </a:r>
          </a:p>
          <a:p>
            <a:pPr marL="0" indent="0">
              <a:buNone/>
            </a:pPr>
            <a:r>
              <a:rPr lang="en-IN" sz="1600" dirty="0"/>
              <a:t>            'algorithm': '</a:t>
            </a:r>
            <a:r>
              <a:rPr lang="en-IN" sz="1600" dirty="0" err="1"/>
              <a:t>Kociemba</a:t>
            </a:r>
            <a:r>
              <a:rPr lang="en-IN" sz="1600" dirty="0"/>
              <a:t> Two-Phase</a:t>
            </a:r>
            <a:r>
              <a:rPr lang="en-IN" sz="1600" dirty="0" smtClean="0"/>
              <a:t>',</a:t>
            </a: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Kociemba</a:t>
            </a:r>
            <a:r>
              <a:rPr lang="en-IN" dirty="0"/>
              <a:t> Algorithm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© 2025 Collins Aerospace. | Collins Aerospace Proprietary – for internal use only. | This document does not include any export controlled technical data.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6898" y="1364566"/>
            <a:ext cx="4669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            '</a:t>
            </a:r>
            <a:r>
              <a:rPr lang="en-IN" sz="1600" dirty="0" err="1" smtClean="0"/>
              <a:t>move_count</a:t>
            </a:r>
            <a:r>
              <a:rPr lang="en-IN" sz="1600" dirty="0"/>
              <a:t>': </a:t>
            </a:r>
            <a:r>
              <a:rPr lang="en-IN" sz="1600" dirty="0" err="1"/>
              <a:t>len</a:t>
            </a:r>
            <a:r>
              <a:rPr lang="en-IN" sz="1600" dirty="0"/>
              <a:t>(moves)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except </a:t>
            </a:r>
            <a:r>
              <a:rPr lang="en-IN" sz="1600" dirty="0" err="1"/>
              <a:t>ImportError</a:t>
            </a:r>
            <a:r>
              <a:rPr lang="en-IN" sz="1600" dirty="0"/>
              <a:t>:</a:t>
            </a:r>
          </a:p>
          <a:p>
            <a:r>
              <a:rPr lang="en-IN" sz="1600" dirty="0"/>
              <a:t>        # </a:t>
            </a:r>
            <a:r>
              <a:rPr lang="en-IN" sz="1600" dirty="0" err="1"/>
              <a:t>Fallback</a:t>
            </a:r>
            <a:r>
              <a:rPr lang="en-IN" sz="1600" dirty="0"/>
              <a:t>: Move history reversal</a:t>
            </a:r>
          </a:p>
          <a:p>
            <a:r>
              <a:rPr lang="en-IN" sz="1600" dirty="0"/>
              <a:t>        </a:t>
            </a:r>
            <a:r>
              <a:rPr lang="en-IN" sz="1600" dirty="0" smtClean="0"/>
              <a:t>return self</a:t>
            </a:r>
            <a:r>
              <a:rPr lang="en-IN" sz="1600" dirty="0"/>
              <a:t>._</a:t>
            </a:r>
            <a:r>
              <a:rPr lang="en-IN" sz="1600" dirty="0" err="1"/>
              <a:t>solve_kociemba_fallback</a:t>
            </a:r>
            <a:r>
              <a:rPr lang="en-IN" sz="1600" dirty="0"/>
              <a:t>(cube)</a:t>
            </a:r>
          </a:p>
          <a:p>
            <a:endParaRPr lang="en-IN" sz="1600" dirty="0"/>
          </a:p>
          <a:p>
            <a:r>
              <a:rPr lang="en-IN" sz="1600" dirty="0" err="1"/>
              <a:t>def</a:t>
            </a:r>
            <a:r>
              <a:rPr lang="en-IN" sz="1600" dirty="0"/>
              <a:t> _</a:t>
            </a:r>
            <a:r>
              <a:rPr lang="en-IN" sz="1600" dirty="0" err="1"/>
              <a:t>solve_kociemba_fallback</a:t>
            </a:r>
            <a:r>
              <a:rPr lang="en-IN" sz="1600" dirty="0"/>
              <a:t>(self, cube):</a:t>
            </a:r>
          </a:p>
          <a:p>
            <a:r>
              <a:rPr lang="en-IN" sz="1600" dirty="0"/>
              <a:t>    """Simplified solver using move history reversal"""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reversed_moves</a:t>
            </a:r>
            <a:r>
              <a:rPr lang="en-IN" sz="1600" dirty="0"/>
              <a:t> = [self._</a:t>
            </a:r>
            <a:r>
              <a:rPr lang="en-IN" sz="1600" dirty="0" err="1"/>
              <a:t>reverse_move</a:t>
            </a:r>
            <a:r>
              <a:rPr lang="en-IN" sz="1600" dirty="0"/>
              <a:t>(move) </a:t>
            </a:r>
          </a:p>
          <a:p>
            <a:r>
              <a:rPr lang="en-IN" sz="1600" dirty="0"/>
              <a:t>                     for move in reversed(</a:t>
            </a:r>
            <a:r>
              <a:rPr lang="en-IN" sz="1600" dirty="0" err="1"/>
              <a:t>cube.move_history</a:t>
            </a:r>
            <a:r>
              <a:rPr lang="en-IN" sz="1600" dirty="0"/>
              <a:t>)]</a:t>
            </a:r>
          </a:p>
          <a:p>
            <a:r>
              <a:rPr lang="en-IN" sz="1600" dirty="0"/>
              <a:t>    return {'moves': </a:t>
            </a:r>
            <a:r>
              <a:rPr lang="en-IN" sz="1600" dirty="0" err="1"/>
              <a:t>reversed_moves</a:t>
            </a:r>
            <a:r>
              <a:rPr lang="en-IN" sz="1600" dirty="0"/>
              <a:t>, 'algorithm': 'Simplified Solver'}</a:t>
            </a:r>
          </a:p>
        </p:txBody>
      </p:sp>
    </p:spTree>
    <p:extLst>
      <p:ext uri="{BB962C8B-B14F-4D97-AF65-F5344CB8AC3E}">
        <p14:creationId xmlns:p14="http://schemas.microsoft.com/office/powerpoint/2010/main" val="407406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476000"/>
            <a:ext cx="4870939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 err="1"/>
              <a:t>def</a:t>
            </a:r>
            <a:r>
              <a:rPr lang="en-IN" sz="1600" dirty="0"/>
              <a:t> _</a:t>
            </a:r>
            <a:r>
              <a:rPr lang="en-IN" sz="1600" dirty="0" err="1"/>
              <a:t>solve_reduction</a:t>
            </a:r>
            <a:r>
              <a:rPr lang="en-IN" sz="1600" dirty="0"/>
              <a:t>(self, cube):</a:t>
            </a:r>
          </a:p>
          <a:p>
            <a:pPr marL="0" indent="0">
              <a:buNone/>
            </a:pPr>
            <a:r>
              <a:rPr lang="en-IN" sz="1600" dirty="0"/>
              <a:t>    """Reduction Method: </a:t>
            </a:r>
            <a:r>
              <a:rPr lang="en-IN" sz="1600" dirty="0" err="1"/>
              <a:t>NxN</a:t>
            </a:r>
            <a:r>
              <a:rPr lang="en-IN" sz="1600" dirty="0"/>
              <a:t> → 3x3"""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solution_steps</a:t>
            </a:r>
            <a:r>
              <a:rPr lang="en-IN" sz="1600" dirty="0"/>
              <a:t> = []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  <a:p>
            <a:pPr marL="0" indent="0">
              <a:buNone/>
            </a:pPr>
            <a:r>
              <a:rPr lang="en-IN" sz="1600" dirty="0"/>
              <a:t>    # Step 1: Solve </a:t>
            </a:r>
            <a:r>
              <a:rPr lang="en-IN" sz="1600" dirty="0" err="1"/>
              <a:t>Centers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center_moves</a:t>
            </a:r>
            <a:r>
              <a:rPr lang="en-IN" sz="1600" dirty="0"/>
              <a:t> = self._</a:t>
            </a:r>
            <a:r>
              <a:rPr lang="en-IN" sz="1600" dirty="0" err="1"/>
              <a:t>solve_centers</a:t>
            </a:r>
            <a:r>
              <a:rPr lang="en-IN" sz="1600" dirty="0"/>
              <a:t>(cube)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solution_steps.extend</a:t>
            </a:r>
            <a:r>
              <a:rPr lang="en-IN" sz="1600" dirty="0"/>
              <a:t>(</a:t>
            </a:r>
            <a:r>
              <a:rPr lang="en-IN" sz="1600" dirty="0" err="1"/>
              <a:t>center_moves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  <a:p>
            <a:pPr marL="0" indent="0">
              <a:buNone/>
            </a:pPr>
            <a:r>
              <a:rPr lang="en-IN" sz="1600" dirty="0"/>
              <a:t>    # Step 2: Pair Edges  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edge_moves</a:t>
            </a:r>
            <a:r>
              <a:rPr lang="en-IN" sz="1600" dirty="0"/>
              <a:t> = self._</a:t>
            </a:r>
            <a:r>
              <a:rPr lang="en-IN" sz="1600" dirty="0" err="1"/>
              <a:t>solve_edges</a:t>
            </a:r>
            <a:r>
              <a:rPr lang="en-IN" sz="1600" dirty="0"/>
              <a:t>(cube)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  <a:r>
              <a:rPr lang="en-IN" sz="1600" dirty="0" err="1"/>
              <a:t>solution_steps.extend</a:t>
            </a:r>
            <a:r>
              <a:rPr lang="en-IN" sz="1600" dirty="0"/>
              <a:t>(</a:t>
            </a:r>
            <a:r>
              <a:rPr lang="en-IN" sz="1600" dirty="0" err="1"/>
              <a:t>edge_moves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  <a:p>
            <a:pPr marL="0" indent="0">
              <a:buNone/>
            </a:pPr>
            <a:r>
              <a:rPr lang="en-IN" sz="1600" dirty="0"/>
              <a:t>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Reduction Method for 4x4+ Cubes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7582" y="1477108"/>
            <a:ext cx="53586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# Step 3: Solve as 3x3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final_moves</a:t>
            </a:r>
            <a:r>
              <a:rPr lang="en-IN" sz="1600" dirty="0"/>
              <a:t> = self._solve_as_3x3(cube)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solution_steps.extend</a:t>
            </a:r>
            <a:r>
              <a:rPr lang="en-IN" sz="1600" dirty="0"/>
              <a:t>(</a:t>
            </a:r>
            <a:r>
              <a:rPr lang="en-IN" sz="1600" dirty="0" err="1"/>
              <a:t>final_moves</a:t>
            </a:r>
            <a:r>
              <a:rPr lang="en-IN" sz="1600" dirty="0"/>
              <a:t>)</a:t>
            </a:r>
          </a:p>
          <a:p>
            <a:r>
              <a:rPr lang="en-IN" sz="1600" dirty="0"/>
              <a:t>    </a:t>
            </a:r>
          </a:p>
          <a:p>
            <a:r>
              <a:rPr lang="en-IN" sz="1600" dirty="0"/>
              <a:t>    return {</a:t>
            </a:r>
          </a:p>
          <a:p>
            <a:r>
              <a:rPr lang="en-IN" sz="1600" dirty="0"/>
              <a:t>        'success': True,</a:t>
            </a:r>
          </a:p>
          <a:p>
            <a:r>
              <a:rPr lang="en-IN" sz="1600" dirty="0"/>
              <a:t>        'moves': </a:t>
            </a:r>
            <a:r>
              <a:rPr lang="en-IN" sz="1600" dirty="0" err="1"/>
              <a:t>solution_steps</a:t>
            </a:r>
            <a:r>
              <a:rPr lang="en-IN" sz="1600" dirty="0"/>
              <a:t>,</a:t>
            </a:r>
          </a:p>
          <a:p>
            <a:r>
              <a:rPr lang="en-IN" sz="1600" dirty="0"/>
              <a:t>        'algorithm': </a:t>
            </a:r>
            <a:r>
              <a:rPr lang="en-IN" sz="1600" dirty="0" err="1"/>
              <a:t>f'Reduction</a:t>
            </a:r>
            <a:r>
              <a:rPr lang="en-IN" sz="1600" dirty="0"/>
              <a:t> </a:t>
            </a:r>
            <a:r>
              <a:rPr lang="en-IN" sz="1600" dirty="0" smtClean="0"/>
              <a:t>Method ({</a:t>
            </a:r>
            <a:r>
              <a:rPr lang="en-IN" sz="1600" dirty="0" err="1"/>
              <a:t>cube.size</a:t>
            </a:r>
            <a:r>
              <a:rPr lang="en-IN" sz="1600" dirty="0"/>
              <a:t>}x{</a:t>
            </a:r>
            <a:r>
              <a:rPr lang="en-IN" sz="1600" dirty="0" err="1"/>
              <a:t>cube.size</a:t>
            </a:r>
            <a:r>
              <a:rPr lang="en-IN" sz="1600" dirty="0"/>
              <a:t>})',</a:t>
            </a:r>
          </a:p>
          <a:p>
            <a:r>
              <a:rPr lang="en-IN" sz="1600" dirty="0"/>
              <a:t>        'steps': ['</a:t>
            </a:r>
            <a:r>
              <a:rPr lang="en-IN" sz="1600" dirty="0" err="1"/>
              <a:t>Centers</a:t>
            </a:r>
            <a:r>
              <a:rPr lang="en-IN" sz="1600" dirty="0"/>
              <a:t>', 'Edges', '3x3 Solve']</a:t>
            </a:r>
          </a:p>
          <a:p>
            <a:r>
              <a:rPr lang="en-IN" sz="16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0691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4392638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"Professional 3D Visualization - Standard 3x3 Rubik's </a:t>
            </a:r>
            <a:r>
              <a:rPr lang="en-IN" sz="1600" dirty="0" smtClean="0"/>
              <a:t>Cube“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• Real-time Three.js rendering with 60fps performance</a:t>
            </a:r>
          </a:p>
          <a:p>
            <a:pPr marL="0" indent="0">
              <a:buNone/>
            </a:pPr>
            <a:r>
              <a:rPr lang="en-IN" sz="1600" dirty="0"/>
              <a:t>• Interactive camera controls and professional lighting</a:t>
            </a:r>
          </a:p>
          <a:p>
            <a:pPr marL="0" indent="0">
              <a:buNone/>
            </a:pPr>
            <a:r>
              <a:rPr lang="en-IN" sz="1600" dirty="0"/>
              <a:t>• Clean UI with algorithm selection and manual move controls</a:t>
            </a:r>
          </a:p>
          <a:p>
            <a:pPr marL="0" indent="0">
              <a:buNone/>
            </a:pPr>
            <a:r>
              <a:rPr lang="en-IN" sz="1600" dirty="0"/>
              <a:t>• Status: Ready for scrambling and solving demonstrations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3x3 Cube - Initial State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81" y="1476000"/>
            <a:ext cx="6427762" cy="36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6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4322298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"Dynamic State Updates - Scrambled 3x3 Cube Ready for </a:t>
            </a:r>
            <a:r>
              <a:rPr lang="en-IN" sz="1600" dirty="0" smtClean="0"/>
              <a:t>Solving“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• 25 random moves applied showing mixed </a:t>
            </a:r>
            <a:r>
              <a:rPr lang="en-IN" sz="1600" dirty="0" err="1"/>
              <a:t>color</a:t>
            </a:r>
            <a:r>
              <a:rPr lang="en-IN" sz="1600" dirty="0"/>
              <a:t> patterns</a:t>
            </a:r>
          </a:p>
          <a:p>
            <a:pPr marL="0" indent="0">
              <a:buNone/>
            </a:pPr>
            <a:r>
              <a:rPr lang="en-IN" sz="1600" dirty="0"/>
              <a:t>• Perfect synchronization between logical state and 3D visualization</a:t>
            </a:r>
          </a:p>
          <a:p>
            <a:pPr marL="0" indent="0">
              <a:buNone/>
            </a:pPr>
            <a:r>
              <a:rPr lang="en-IN" sz="1600" dirty="0"/>
              <a:t>• Algorithm automatically selected: </a:t>
            </a:r>
            <a:r>
              <a:rPr lang="en-IN" sz="1600" dirty="0" err="1"/>
              <a:t>Kociemba</a:t>
            </a:r>
            <a:r>
              <a:rPr lang="en-IN" sz="1600" dirty="0"/>
              <a:t> (Advanced) for optimal solving</a:t>
            </a:r>
          </a:p>
          <a:p>
            <a:pPr marL="0" indent="0">
              <a:buNone/>
            </a:pPr>
            <a:r>
              <a:rPr lang="en-IN" sz="1600" dirty="0"/>
              <a:t>• Demonstrates robust scrambling with solvable state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3x3 Cube - Scrambled State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08" y="1476000"/>
            <a:ext cx="6371493" cy="33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9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476000"/>
            <a:ext cx="4350435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"Step-by-Step Solution Breakdown - Algorithm </a:t>
            </a:r>
            <a:r>
              <a:rPr lang="en-IN" sz="1600" dirty="0" smtClean="0"/>
              <a:t>Transparency“</a:t>
            </a:r>
          </a:p>
          <a:p>
            <a:pPr marL="0" indent="0">
              <a:buNone/>
            </a:pPr>
            <a:endParaRPr lang="en-IN" sz="1600" dirty="0" smtClean="0"/>
          </a:p>
          <a:p>
            <a:pPr marL="0" indent="0">
              <a:buNone/>
            </a:pPr>
            <a:r>
              <a:rPr lang="en-IN" sz="1600" dirty="0" smtClean="0"/>
              <a:t>• </a:t>
            </a:r>
            <a:r>
              <a:rPr lang="en-IN" sz="1600" dirty="0"/>
              <a:t>Solution: 25 moves using Simplified Solver algorithm</a:t>
            </a:r>
          </a:p>
          <a:p>
            <a:pPr marL="0" indent="0">
              <a:buNone/>
            </a:pPr>
            <a:r>
              <a:rPr lang="en-IN" sz="1600" dirty="0"/>
              <a:t>• Time: 0.00s demonstrating sub-millisecond performance</a:t>
            </a:r>
          </a:p>
          <a:p>
            <a:pPr marL="0" indent="0">
              <a:buNone/>
            </a:pPr>
            <a:r>
              <a:rPr lang="en-IN" sz="1600" dirty="0"/>
              <a:t>• Interactive playback controls: Play, Pause, Step, Reset</a:t>
            </a:r>
          </a:p>
          <a:p>
            <a:pPr marL="0" indent="0">
              <a:buNone/>
            </a:pPr>
            <a:r>
              <a:rPr lang="en-IN" sz="1600" dirty="0"/>
              <a:t>• Educational value: Shows exact move sequence for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Solution Display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43"/>
          <a:stretch/>
        </p:blipFill>
        <p:spPr>
          <a:xfrm>
            <a:off x="5162843" y="1773600"/>
            <a:ext cx="6072022" cy="28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799" y="1476000"/>
            <a:ext cx="4350435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"Step-by-Step Solution Breakdown - Algorithm </a:t>
            </a:r>
            <a:r>
              <a:rPr lang="en-IN" sz="1600" dirty="0" smtClean="0"/>
              <a:t>Transparency“</a:t>
            </a:r>
          </a:p>
          <a:p>
            <a:pPr marL="0" indent="0">
              <a:buNone/>
            </a:pPr>
            <a:endParaRPr lang="en-IN" sz="1600" dirty="0" smtClean="0"/>
          </a:p>
          <a:p>
            <a:pPr marL="0" indent="0">
              <a:buNone/>
            </a:pPr>
            <a:r>
              <a:rPr lang="en-IN" sz="1600" dirty="0" smtClean="0"/>
              <a:t>• </a:t>
            </a:r>
            <a:r>
              <a:rPr lang="en-IN" sz="1600" dirty="0"/>
              <a:t>Solution: 25 moves using Simplified Solver algorithm</a:t>
            </a:r>
          </a:p>
          <a:p>
            <a:pPr marL="0" indent="0">
              <a:buNone/>
            </a:pPr>
            <a:r>
              <a:rPr lang="en-IN" sz="1600" dirty="0"/>
              <a:t>• Time: 0.00s demonstrating sub-millisecond performance</a:t>
            </a:r>
          </a:p>
          <a:p>
            <a:pPr marL="0" indent="0">
              <a:buNone/>
            </a:pPr>
            <a:r>
              <a:rPr lang="en-IN" sz="1600" dirty="0"/>
              <a:t>• Interactive playback controls: Play, Pause, Step, Reset</a:t>
            </a:r>
          </a:p>
          <a:p>
            <a:pPr marL="0" indent="0">
              <a:buNone/>
            </a:pPr>
            <a:r>
              <a:rPr lang="en-IN" sz="1600" dirty="0"/>
              <a:t>• Educational value: Shows exact move sequence for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Solution Display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43"/>
          <a:stretch/>
        </p:blipFill>
        <p:spPr>
          <a:xfrm>
            <a:off x="5162843" y="1773600"/>
            <a:ext cx="6072022" cy="28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5800" y="1476000"/>
            <a:ext cx="4280095" cy="4315200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"</a:t>
            </a:r>
            <a:r>
              <a:rPr lang="en-IN" sz="1600" dirty="0" smtClean="0"/>
              <a:t>N x N </a:t>
            </a:r>
            <a:r>
              <a:rPr lang="en-IN" sz="1600" dirty="0"/>
              <a:t>Cube Support </a:t>
            </a:r>
            <a:r>
              <a:rPr lang="en-IN" sz="1600" dirty="0" smtClean="0"/>
              <a:t>– 4 x 4 </a:t>
            </a:r>
            <a:r>
              <a:rPr lang="en-IN" sz="1600" dirty="0"/>
              <a:t>Revenge Cube </a:t>
            </a:r>
            <a:r>
              <a:rPr lang="en-IN" sz="1600" dirty="0" smtClean="0"/>
              <a:t>Implementation“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• Dynamic cube size scaling from 3x3 to 4x4 (64 cubies)</a:t>
            </a:r>
          </a:p>
          <a:p>
            <a:pPr marL="0" indent="0">
              <a:buNone/>
            </a:pPr>
            <a:r>
              <a:rPr lang="en-IN" sz="1600" dirty="0"/>
              <a:t>• Algorithm auto-switches to Reduction Method for larger cubes</a:t>
            </a:r>
          </a:p>
          <a:p>
            <a:pPr marL="0" indent="0">
              <a:buNone/>
            </a:pPr>
            <a:r>
              <a:rPr lang="en-IN" sz="1600" dirty="0"/>
              <a:t>• Full 4x4 3D visualization and solving supported</a:t>
            </a:r>
          </a:p>
          <a:p>
            <a:pPr marL="0" indent="0">
              <a:buNone/>
            </a:pPr>
            <a:r>
              <a:rPr lang="en-IN" sz="1600" dirty="0"/>
              <a:t>• Demonstrates scalable architecture beyond standard requirements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4 x 4 </a:t>
            </a:r>
            <a:r>
              <a:rPr lang="en-IN" dirty="0"/>
              <a:t>Cube </a:t>
            </a:r>
            <a:r>
              <a:rPr lang="en-IN" dirty="0" smtClean="0"/>
              <a:t>– N x N </a:t>
            </a:r>
            <a:r>
              <a:rPr lang="en-IN" dirty="0"/>
              <a:t>Scalability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54" t="969" r="1668" b="5109"/>
          <a:stretch/>
        </p:blipFill>
        <p:spPr>
          <a:xfrm>
            <a:off x="5091332" y="1377344"/>
            <a:ext cx="6414868" cy="37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037B4-49E5-F2FE-6BC5-4DAB6ECD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476000"/>
            <a:ext cx="10811255" cy="43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Umesh Gupta</a:t>
            </a:r>
          </a:p>
          <a:p>
            <a:pPr marL="0" indent="0" algn="ctr">
              <a:buNone/>
            </a:pPr>
            <a:r>
              <a:rPr lang="en-US" dirty="0"/>
              <a:t>GitHub: @</a:t>
            </a:r>
            <a:r>
              <a:rPr lang="en-US" dirty="0" smtClean="0"/>
              <a:t>umeshgupta05</a:t>
            </a:r>
          </a:p>
          <a:p>
            <a:pPr marL="0" indent="0" algn="ctr">
              <a:buNone/>
            </a:pPr>
            <a:r>
              <a:rPr lang="en-US" dirty="0" smtClean="0"/>
              <a:t>Repo: </a:t>
            </a:r>
            <a:r>
              <a:rPr lang="en-US" dirty="0" err="1" smtClean="0"/>
              <a:t>rubriks</a:t>
            </a:r>
            <a:r>
              <a:rPr lang="en-US" dirty="0" smtClean="0"/>
              <a:t>-cube-solver</a:t>
            </a:r>
          </a:p>
          <a:p>
            <a:pPr marL="0" indent="0" algn="ctr">
              <a:buNone/>
            </a:pPr>
            <a:r>
              <a:rPr lang="en-US" dirty="0" smtClean="0"/>
              <a:t>Email: saiumeshgupta@gmail.com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"Advanced Algorithm Implementation with 3D Visualization"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Advanced </a:t>
            </a:r>
            <a:r>
              <a:rPr lang="en-US" dirty="0" err="1"/>
              <a:t>NxN</a:t>
            </a:r>
            <a:r>
              <a:rPr lang="en-US" dirty="0"/>
              <a:t> Rubik's Cube Solver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1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an algorithm that solves a scrambled Rubik’s Cube</a:t>
            </a:r>
          </a:p>
          <a:p>
            <a:r>
              <a:rPr lang="en-US" dirty="0"/>
              <a:t>Support multiple cube sizes: 2x2 to 7x7</a:t>
            </a:r>
          </a:p>
          <a:p>
            <a:r>
              <a:rPr lang="en-US" dirty="0"/>
              <a:t>Mimic real-world moves and solution sequences</a:t>
            </a:r>
          </a:p>
          <a:p>
            <a:r>
              <a:rPr lang="en-US" dirty="0"/>
              <a:t>Provide efficient, accurate, and scalable solving</a:t>
            </a:r>
          </a:p>
          <a:p>
            <a:r>
              <a:rPr lang="en-US" dirty="0"/>
              <a:t>Optional: Visual simulation (3D UI) for better understanding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Problem Statement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5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Multi-dimensional Rubik’s Cube solver (2x2 to 7x7)</a:t>
            </a:r>
          </a:p>
          <a:p>
            <a:r>
              <a:rPr lang="en-US" dirty="0"/>
              <a:t>Implements multiple solving algorithms:</a:t>
            </a:r>
          </a:p>
          <a:p>
            <a:pPr lvl="1"/>
            <a:r>
              <a:rPr lang="en-US" dirty="0"/>
              <a:t>Kociemba Two-Phase (optimal for 3x3)</a:t>
            </a:r>
          </a:p>
          <a:p>
            <a:pPr lvl="1"/>
            <a:r>
              <a:rPr lang="en-US" dirty="0"/>
              <a:t>Layer-by-Layer (educational)</a:t>
            </a:r>
          </a:p>
          <a:p>
            <a:pPr lvl="1"/>
            <a:r>
              <a:rPr lang="en-US" dirty="0"/>
              <a:t>Reduction Method (for 4x4 and up)</a:t>
            </a:r>
          </a:p>
          <a:p>
            <a:r>
              <a:rPr lang="en-US" dirty="0"/>
              <a:t>Real-time 3D visualization using Three.js</a:t>
            </a:r>
          </a:p>
          <a:p>
            <a:r>
              <a:rPr lang="en-US" dirty="0"/>
              <a:t>Flask backend API for cube operations and solving logic</a:t>
            </a:r>
          </a:p>
          <a:p>
            <a:r>
              <a:rPr lang="en-US" dirty="0"/>
              <a:t>Interactive web UI with cube controls and step-by-step solution breakdown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Project Overview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0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Cube represented by 6 faces (U,R,F,D,L,B) with </a:t>
            </a:r>
            <a:r>
              <a:rPr lang="en-US" dirty="0" err="1" smtClean="0"/>
              <a:t>NxN</a:t>
            </a:r>
            <a:r>
              <a:rPr lang="en-US" dirty="0" smtClean="0"/>
              <a:t> grids</a:t>
            </a:r>
          </a:p>
          <a:p>
            <a:r>
              <a:rPr lang="en-US" dirty="0" smtClean="0"/>
              <a:t>Each face stored as 2D list of colors</a:t>
            </a:r>
          </a:p>
          <a:p>
            <a:r>
              <a:rPr lang="en-US" dirty="0" smtClean="0"/>
              <a:t>State tracking supports dynamic cube sizes (2 to 7)</a:t>
            </a:r>
          </a:p>
          <a:p>
            <a:r>
              <a:rPr lang="en-US" dirty="0" smtClean="0"/>
              <a:t>Move application updates face stickers and move history</a:t>
            </a:r>
          </a:p>
          <a:p>
            <a:r>
              <a:rPr lang="en-US" dirty="0" smtClean="0"/>
              <a:t>Enables validation of solved state and solvability </a:t>
            </a:r>
            <a:r>
              <a:rPr lang="en-US" dirty="0" smtClean="0"/>
              <a:t>checks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Cube State </a:t>
            </a:r>
            <a:r>
              <a:rPr lang="en-IN" dirty="0" err="1" smtClean="0"/>
              <a:t>Modeling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NxN</a:t>
            </a:r>
            <a:r>
              <a:rPr lang="en-US" dirty="0" smtClean="0"/>
              <a:t> </a:t>
            </a:r>
            <a:r>
              <a:rPr lang="en-US" dirty="0" smtClean="0"/>
              <a:t>matrices </a:t>
            </a:r>
            <a:r>
              <a:rPr lang="en-US" dirty="0"/>
              <a:t>for faces (O(n²) space per face)</a:t>
            </a:r>
          </a:p>
          <a:p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en-US" dirty="0"/>
              <a:t>for color lookups (O(1) access)</a:t>
            </a:r>
          </a:p>
          <a:p>
            <a:r>
              <a:rPr lang="en-US" dirty="0" smtClean="0"/>
              <a:t>Move </a:t>
            </a:r>
            <a:r>
              <a:rPr lang="en-US" dirty="0" smtClean="0"/>
              <a:t>history </a:t>
            </a:r>
            <a:r>
              <a:rPr lang="en-US" dirty="0"/>
              <a:t>array for solution tracking</a:t>
            </a:r>
          </a:p>
          <a:p>
            <a:r>
              <a:rPr lang="en-US" dirty="0" smtClean="0"/>
              <a:t>3D </a:t>
            </a:r>
            <a:r>
              <a:rPr lang="en-US" dirty="0"/>
              <a:t>position </a:t>
            </a:r>
            <a:r>
              <a:rPr lang="en-US" dirty="0" smtClean="0"/>
              <a:t>mapping </a:t>
            </a:r>
            <a:r>
              <a:rPr lang="en-US" dirty="0"/>
              <a:t>for </a:t>
            </a:r>
            <a:r>
              <a:rPr lang="en-US" dirty="0" smtClean="0"/>
              <a:t>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Efficiency</a:t>
            </a:r>
            <a:endParaRPr lang="en-US" b="1" dirty="0"/>
          </a:p>
          <a:p>
            <a:r>
              <a:rPr lang="en-US" dirty="0" smtClean="0"/>
              <a:t>Time </a:t>
            </a:r>
            <a:r>
              <a:rPr lang="en-US" dirty="0" smtClean="0"/>
              <a:t>Complexity: </a:t>
            </a:r>
            <a:r>
              <a:rPr lang="en-US" dirty="0"/>
              <a:t>O(1) for state updates</a:t>
            </a:r>
          </a:p>
          <a:p>
            <a:r>
              <a:rPr lang="en-US" dirty="0" smtClean="0"/>
              <a:t>Space </a:t>
            </a:r>
            <a:r>
              <a:rPr lang="en-US" dirty="0" smtClean="0"/>
              <a:t>Complexity: </a:t>
            </a:r>
            <a:r>
              <a:rPr lang="en-US" dirty="0"/>
              <a:t>O(n²) for </a:t>
            </a:r>
            <a:r>
              <a:rPr lang="en-US" dirty="0" err="1"/>
              <a:t>NxN</a:t>
            </a:r>
            <a:r>
              <a:rPr lang="en-US" dirty="0"/>
              <a:t> cube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Structures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6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Supports all standard moves (U, U’, R, R’, F, F’, D, D’, L, L’, B, B’)</a:t>
            </a:r>
          </a:p>
          <a:p>
            <a:r>
              <a:rPr lang="en-IN" dirty="0"/>
              <a:t>Moves implemented for any NxN size, correctly rotating faces and adjacent edges</a:t>
            </a:r>
          </a:p>
          <a:p>
            <a:r>
              <a:rPr lang="en-IN" dirty="0"/>
              <a:t>Maintains move history for undoing or advanced solving heuristics</a:t>
            </a:r>
          </a:p>
          <a:p>
            <a:r>
              <a:rPr lang="en-IN" dirty="0"/>
              <a:t>Efficient scrambling with non-repetitive random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Move Engine &amp; State Transitions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Solving Algorithms -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smtClean="0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178891"/>
              </p:ext>
            </p:extLst>
          </p:nvPr>
        </p:nvGraphicFramePr>
        <p:xfrm>
          <a:off x="2016370" y="1401440"/>
          <a:ext cx="7690338" cy="4091627"/>
        </p:xfrm>
        <a:graphic>
          <a:graphicData uri="http://schemas.openxmlformats.org/drawingml/2006/table">
            <a:tbl>
              <a:tblPr/>
              <a:tblGrid>
                <a:gridCol w="1758830">
                  <a:extLst>
                    <a:ext uri="{9D8B030D-6E8A-4147-A177-3AD203B41FA5}">
                      <a16:colId xmlns:a16="http://schemas.microsoft.com/office/drawing/2014/main" val="2691060108"/>
                    </a:ext>
                  </a:extLst>
                </a:gridCol>
                <a:gridCol w="1758830">
                  <a:extLst>
                    <a:ext uri="{9D8B030D-6E8A-4147-A177-3AD203B41FA5}">
                      <a16:colId xmlns:a16="http://schemas.microsoft.com/office/drawing/2014/main" val="3335725312"/>
                    </a:ext>
                  </a:extLst>
                </a:gridCol>
                <a:gridCol w="1758830">
                  <a:extLst>
                    <a:ext uri="{9D8B030D-6E8A-4147-A177-3AD203B41FA5}">
                      <a16:colId xmlns:a16="http://schemas.microsoft.com/office/drawing/2014/main" val="1205038300"/>
                    </a:ext>
                  </a:extLst>
                </a:gridCol>
                <a:gridCol w="2413848">
                  <a:extLst>
                    <a:ext uri="{9D8B030D-6E8A-4147-A177-3AD203B41FA5}">
                      <a16:colId xmlns:a16="http://schemas.microsoft.com/office/drawing/2014/main" val="4103082693"/>
                    </a:ext>
                  </a:extLst>
                </a:gridCol>
              </a:tblGrid>
              <a:tr h="7713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Algorithm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3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3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A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Supported Sizes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4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5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4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4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Use Case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4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4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D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53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41520"/>
                  </a:ext>
                </a:extLst>
              </a:tr>
              <a:tr h="1006138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Kociemba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605A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A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6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3x3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205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5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6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Optimal two-phase algorithm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E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3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7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Fastest 3x3 solving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2053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3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53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7132"/>
                  </a:ext>
                </a:extLst>
              </a:tr>
              <a:tr h="1307979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Layer-by-Layer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A06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6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1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All sizes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206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7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6C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Stepwise human-readable solution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607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7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15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Educational and reliable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20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763687"/>
                  </a:ext>
                </a:extLst>
              </a:tr>
              <a:tr h="1006138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Reduction Method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601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2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1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1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4x4 to 7x7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A02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15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0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Reduce NxN cube to 3x3 equivalent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2015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15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15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Larger cubes solving</a:t>
                      </a:r>
                    </a:p>
                  </a:txBody>
                  <a:tcPr marL="76200" marR="76200" anchor="ctr">
                    <a:lnL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72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773381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1f014d26-b0c9-4719-9c4e-6e631f7a801d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</TotalTime>
  <Words>3119</Words>
  <Application>Microsoft Office PowerPoint</Application>
  <PresentationFormat>Widescreen</PresentationFormat>
  <Paragraphs>377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Advanced NxN Rubik's Cube Solver </vt:lpstr>
      <vt:lpstr>Problem Statement </vt:lpstr>
      <vt:lpstr>Project Overview </vt:lpstr>
      <vt:lpstr>Cube State Modeling</vt:lpstr>
      <vt:lpstr>Data Structures</vt:lpstr>
      <vt:lpstr>Move Engine &amp; State Transitions</vt:lpstr>
      <vt:lpstr>Solving Algorithms - Overview</vt:lpstr>
      <vt:lpstr>Kociemba Two-Phase Algorithm</vt:lpstr>
      <vt:lpstr>Layer-by-Layer Method</vt:lpstr>
      <vt:lpstr>Reduction Method</vt:lpstr>
      <vt:lpstr>Algorithm Efficiency &amp; Performance</vt:lpstr>
      <vt:lpstr>Professional Graphics Implementation</vt:lpstr>
      <vt:lpstr>Data Structure – Cube State Model</vt:lpstr>
      <vt:lpstr>Move Engine - State Prediction Logic</vt:lpstr>
      <vt:lpstr>Layer-by-Layer Algorithm</vt:lpstr>
      <vt:lpstr> </vt:lpstr>
      <vt:lpstr> </vt:lpstr>
      <vt:lpstr>Kociemba Algorithm Implementation</vt:lpstr>
      <vt:lpstr>Reduction Method for 4x4+ Cubes</vt:lpstr>
      <vt:lpstr>3x3 Cube - Initial State </vt:lpstr>
      <vt:lpstr>3x3 Cube - Scrambled State</vt:lpstr>
      <vt:lpstr>Solution Display Interface</vt:lpstr>
      <vt:lpstr>Solution Display Interface</vt:lpstr>
      <vt:lpstr>4 x 4 Cube – N x N Scalability</vt:lpstr>
      <vt:lpstr> 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Murthy, Ramakrishnan (IND)</dc:creator>
  <cp:keywords>https:/corpid.rtx.com</cp:keywords>
  <dc:description>Mar. 2025</dc:description>
  <cp:lastModifiedBy>HP</cp:lastModifiedBy>
  <cp:revision>13</cp:revision>
  <dcterms:created xsi:type="dcterms:W3CDTF">2025-07-11T03:39:18Z</dcterms:created>
  <dcterms:modified xsi:type="dcterms:W3CDTF">2025-08-03T09:41:36Z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